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1" r:id="rId4"/>
    <p:sldId id="262" r:id="rId5"/>
    <p:sldId id="263" r:id="rId6"/>
    <p:sldId id="272" r:id="rId7"/>
    <p:sldId id="264" r:id="rId8"/>
    <p:sldId id="273" r:id="rId9"/>
    <p:sldId id="274" r:id="rId10"/>
    <p:sldId id="280" r:id="rId11"/>
    <p:sldId id="275" r:id="rId12"/>
    <p:sldId id="265" r:id="rId13"/>
    <p:sldId id="276" r:id="rId14"/>
    <p:sldId id="277" r:id="rId15"/>
    <p:sldId id="278" r:id="rId16"/>
    <p:sldId id="279" r:id="rId17"/>
    <p:sldId id="281" r:id="rId18"/>
    <p:sldId id="266" r:id="rId19"/>
    <p:sldId id="267" r:id="rId20"/>
    <p:sldId id="268" r:id="rId21"/>
    <p:sldId id="271" r:id="rId22"/>
    <p:sldId id="269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E23600"/>
    <a:srgbClr val="CC3300"/>
    <a:srgbClr val="AB3A01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83D91-E940-4127-A35F-1FDDD0187AD7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C1F9A-A66F-442B-8075-9D939651E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0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president of Israel.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C1F9A-A66F-442B-8075-9D939651E8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(5% CO</a:t>
            </a:r>
            <a:r>
              <a:rPr lang="en-US" baseline="-25000" dirty="0"/>
              <a:t>2</a:t>
            </a:r>
            <a:r>
              <a:rPr lang="en-US" dirty="0"/>
              <a:t>, 1% O</a:t>
            </a:r>
            <a:r>
              <a:rPr lang="en-US" baseline="-25000" dirty="0"/>
              <a:t>2</a:t>
            </a:r>
            <a:r>
              <a:rPr lang="en-US" dirty="0"/>
              <a:t>, IN N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 err="1"/>
              <a:t>Th</a:t>
            </a:r>
            <a:r>
              <a:rPr lang="en-US" dirty="0"/>
              <a:t> parasite invade, develop and divide and we can </a:t>
            </a:r>
            <a:r>
              <a:rPr lang="en-US" dirty="0" err="1"/>
              <a:t>mnitor</a:t>
            </a:r>
            <a:r>
              <a:rPr lang="en-US" dirty="0"/>
              <a:t> and detect the parasites inside the red blood cells with microscopy after </a:t>
            </a:r>
            <a:r>
              <a:rPr lang="en-US" dirty="0" err="1"/>
              <a:t>giemsa</a:t>
            </a:r>
            <a:r>
              <a:rPr lang="en-US" dirty="0"/>
              <a:t> staining.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AD616-47B4-4DAB-9A76-6C02FF062E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6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7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7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0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9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EDB6C-EB1F-4AF0-9FB3-A307D875F00D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135CB-B1C4-4DE4-9C13-27C30364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8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Cell-cell communication in the malaria parasite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6297"/>
            <a:ext cx="9144000" cy="1655762"/>
          </a:xfrm>
        </p:spPr>
        <p:txBody>
          <a:bodyPr/>
          <a:lstStyle/>
          <a:p>
            <a:r>
              <a:rPr lang="en-US" dirty="0"/>
              <a:t>By Anna Rivkin</a:t>
            </a:r>
          </a:p>
          <a:p>
            <a:r>
              <a:rPr lang="en-US" dirty="0" err="1"/>
              <a:t>MeBop</a:t>
            </a:r>
            <a:r>
              <a:rPr lang="en-US" dirty="0"/>
              <a:t> 2017</a:t>
            </a:r>
          </a:p>
          <a:p>
            <a:r>
              <a:rPr lang="en-US" dirty="0"/>
              <a:t>Bern, Switzerland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10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Pf</a:t>
            </a:r>
            <a:r>
              <a:rPr lang="en-US" dirty="0"/>
              <a:t> blood stage in-vitro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6049888" cy="4876800"/>
          </a:xfrm>
        </p:spPr>
        <p:txBody>
          <a:bodyPr>
            <a:normAutofit/>
          </a:bodyPr>
          <a:lstStyle/>
          <a:p>
            <a:r>
              <a:rPr lang="en-US" dirty="0"/>
              <a:t>Intracellular parasite</a:t>
            </a:r>
          </a:p>
          <a:p>
            <a:endParaRPr lang="en-US" dirty="0"/>
          </a:p>
          <a:p>
            <a:r>
              <a:rPr lang="en-US" dirty="0"/>
              <a:t>Grow </a:t>
            </a:r>
            <a:r>
              <a:rPr lang="en-US" i="1" dirty="0"/>
              <a:t>Plasmodium falciparum </a:t>
            </a:r>
            <a:r>
              <a:rPr lang="en-US" dirty="0"/>
              <a:t>in human red blood cells (RBCs).</a:t>
            </a:r>
          </a:p>
          <a:p>
            <a:endParaRPr lang="en-US" dirty="0"/>
          </a:p>
          <a:p>
            <a:r>
              <a:rPr lang="en-US" dirty="0"/>
              <a:t>Feed them with RPMI media and human RBCs</a:t>
            </a:r>
          </a:p>
          <a:p>
            <a:endParaRPr lang="en-US" dirty="0"/>
          </a:p>
          <a:p>
            <a:r>
              <a:rPr lang="en-US" dirty="0"/>
              <a:t>Grown in special boxes with specific gas mix</a:t>
            </a:r>
          </a:p>
        </p:txBody>
      </p:sp>
      <p:pic>
        <p:nvPicPr>
          <p:cNvPr id="3074" name="Picture 2" descr="C:\Users\annariv\AppData\Local\Microsoft\Windows\Temporary Internet Files\Content.Outlook\AK36DR97\20170713_103600_HD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6296" r="12500" b="15130"/>
          <a:stretch/>
        </p:blipFill>
        <p:spPr bwMode="auto">
          <a:xfrm>
            <a:off x="8195452" y="1459323"/>
            <a:ext cx="3433944" cy="21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83" y="6437989"/>
            <a:ext cx="1616200" cy="388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76" y="3820948"/>
            <a:ext cx="3297712" cy="2740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52384" y="6381328"/>
            <a:ext cx="72008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Plasmodium falciparum blood stage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1741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69971" y="2807402"/>
            <a:ext cx="8052057" cy="1293191"/>
            <a:chOff x="713024" y="3230764"/>
            <a:chExt cx="8052057" cy="12931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34" t="58013" r="9081" b="23179"/>
            <a:stretch/>
          </p:blipFill>
          <p:spPr>
            <a:xfrm>
              <a:off x="4737607" y="3234172"/>
              <a:ext cx="1991890" cy="128978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55" t="6596" r="3977" b="74596"/>
            <a:stretch/>
          </p:blipFill>
          <p:spPr>
            <a:xfrm>
              <a:off x="713024" y="3230764"/>
              <a:ext cx="1963014" cy="12897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9543" r="57681" b="71648"/>
            <a:stretch/>
          </p:blipFill>
          <p:spPr>
            <a:xfrm>
              <a:off x="2722849" y="3230764"/>
              <a:ext cx="1967947" cy="128978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7122" y="32307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30155" y="3230764"/>
              <a:ext cx="1989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Trophozoite</a:t>
              </a:r>
              <a:r>
                <a:rPr lang="en-US" b="1" dirty="0">
                  <a:solidFill>
                    <a:schemeClr val="bg1"/>
                  </a:solidFill>
                </a:rPr>
                <a:t> (early)</a:t>
              </a:r>
            </a:p>
          </p:txBody>
        </p:sp>
        <p:pic>
          <p:nvPicPr>
            <p:cNvPr id="15" name="Picture 2" descr="C:\Users\annariv\AppData\Local\Microsoft\Windows\Temporary Internet Files\Content.Outlook\AK36DR97\schizont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t="37379" r="44847" b="43931"/>
            <a:stretch/>
          </p:blipFill>
          <p:spPr bwMode="auto">
            <a:xfrm>
              <a:off x="6773192" y="3242189"/>
              <a:ext cx="1991889" cy="128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787458" y="3230764"/>
              <a:ext cx="98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Schizont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1527" y="3238781"/>
              <a:ext cx="1874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Trophozoite</a:t>
              </a:r>
              <a:r>
                <a:rPr lang="en-US" b="1" dirty="0">
                  <a:solidFill>
                    <a:schemeClr val="bg1"/>
                  </a:solidFill>
                </a:rPr>
                <a:t> (late)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55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Cell-cell communication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Cell-cell communication and social behavior is established in many eukaryotes and prokaryotes via various mechanisms.</a:t>
            </a:r>
            <a:endParaRPr lang="he-IL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  <p:pic>
        <p:nvPicPr>
          <p:cNvPr id="5" name="Picture 8" descr="http://www.uimp.es/blogs/valencia/files/2013/06/extracellular_vesic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67" y="3838351"/>
            <a:ext cx="1584176" cy="178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620" y="5685322"/>
            <a:ext cx="200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AU" sz="1200" dirty="0">
                <a:ea typeface="Tahoma" pitchFamily="34" charset="0"/>
                <a:cs typeface="Tahoma" pitchFamily="34" charset="0"/>
              </a:rPr>
              <a:t>Dubey and Ben-Yehuda, 2011</a:t>
            </a:r>
          </a:p>
        </p:txBody>
      </p:sp>
      <p:pic>
        <p:nvPicPr>
          <p:cNvPr id="7" name="Picture 6" descr="http://www.nature.com/nature/journal/v470/n7335/images/470438c-i1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68" y="3790401"/>
            <a:ext cx="1986153" cy="188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80990" y="3263821"/>
            <a:ext cx="72460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dirty="0">
                <a:latin typeface="+mn-lt"/>
              </a:rPr>
              <a:t>Small molecules                         Extracellular vesicles                         Nanotubes</a:t>
            </a:r>
          </a:p>
        </p:txBody>
      </p:sp>
      <p:pic>
        <p:nvPicPr>
          <p:cNvPr id="9" name="Picture 2" descr="https://upload.wikimedia.org/wikipedia/commons/9/9c/N-Acyl_Homoserine_Lacto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90" y="4138030"/>
            <a:ext cx="1810655" cy="11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266804" y="5700014"/>
            <a:ext cx="26869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Electron Microscopy platform, CIC </a:t>
            </a:r>
            <a:r>
              <a:rPr lang="en-US" sz="1100" dirty="0" err="1"/>
              <a:t>bioGUNE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62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Extracellular vesicles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Membrane-contained, nanometer-sized, vesicles released by cells</a:t>
            </a:r>
          </a:p>
          <a:p>
            <a:endParaRPr lang="en-US" dirty="0"/>
          </a:p>
          <a:p>
            <a:r>
              <a:rPr lang="en-US" dirty="0"/>
              <a:t>Classified into 3 main groups: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a) Microvesicles </a:t>
            </a:r>
          </a:p>
          <a:p>
            <a:pPr marL="457200" lvl="1" indent="0">
              <a:buNone/>
            </a:pPr>
            <a:r>
              <a:rPr lang="en-US" sz="2800" dirty="0"/>
              <a:t>b) Exosomes </a:t>
            </a:r>
          </a:p>
          <a:p>
            <a:pPr marL="457200" lvl="1" indent="0">
              <a:buNone/>
            </a:pPr>
            <a:r>
              <a:rPr lang="en-US" sz="2800" dirty="0"/>
              <a:t>c) Apoptotic bodies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65" y="2814880"/>
            <a:ext cx="5096229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Cell-Cell Communication in Malaria?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was recently established </a:t>
            </a:r>
            <a:r>
              <a:rPr lang="en-US" i="1" dirty="0" err="1"/>
              <a:t>Pf</a:t>
            </a:r>
            <a:r>
              <a:rPr lang="en-US" dirty="0" err="1"/>
              <a:t>iRBCs</a:t>
            </a:r>
            <a:r>
              <a:rPr lang="en-US" dirty="0"/>
              <a:t> communicate with one another via </a:t>
            </a:r>
            <a:r>
              <a:rPr lang="en-US" b="1" dirty="0"/>
              <a:t>exosome-like vesicles</a:t>
            </a:r>
            <a:r>
              <a:rPr lang="en-US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96849" y="2120991"/>
            <a:ext cx="2026443" cy="1823311"/>
            <a:chOff x="2530703" y="2003532"/>
            <a:chExt cx="2026443" cy="1823311"/>
          </a:xfrm>
        </p:grpSpPr>
        <p:grpSp>
          <p:nvGrpSpPr>
            <p:cNvPr id="5" name="Group 4"/>
            <p:cNvGrpSpPr/>
            <p:nvPr/>
          </p:nvGrpSpPr>
          <p:grpSpPr>
            <a:xfrm rot="696971">
              <a:off x="2530703" y="2003532"/>
              <a:ext cx="2026443" cy="1823311"/>
              <a:chOff x="3023344" y="2420814"/>
              <a:chExt cx="2026443" cy="182331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023344" y="2506265"/>
                <a:ext cx="2011222" cy="1737860"/>
              </a:xfrm>
              <a:prstGeom prst="ellipse">
                <a:avLst/>
              </a:prstGeom>
              <a:solidFill>
                <a:srgbClr val="A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141681" y="2932335"/>
                <a:ext cx="1143000" cy="850900"/>
                <a:chOff x="5922981" y="2345813"/>
                <a:chExt cx="1143000" cy="850900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6289254" y="2642075"/>
                  <a:ext cx="410454" cy="320001"/>
                  <a:chOff x="8270240" y="3020193"/>
                  <a:chExt cx="357673" cy="274320"/>
                </a:xfrm>
              </p:grpSpPr>
              <p:sp>
                <p:nvSpPr>
                  <p:cNvPr id="12" name="Oval 11"/>
                  <p:cNvSpPr/>
                  <p:nvPr/>
                </p:nvSpPr>
                <p:spPr>
                  <a:xfrm>
                    <a:off x="8270240" y="3020193"/>
                    <a:ext cx="274320" cy="274320"/>
                  </a:xfrm>
                  <a:prstGeom prst="ellipse">
                    <a:avLst/>
                  </a:prstGeom>
                  <a:noFill/>
                  <a:ln w="57150">
                    <a:solidFill>
                      <a:srgbClr val="7030A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8468550" y="3037309"/>
                    <a:ext cx="159363" cy="156774"/>
                  </a:xfrm>
                  <a:prstGeom prst="ellipse">
                    <a:avLst/>
                  </a:prstGeom>
                  <a:solidFill>
                    <a:srgbClr val="7030A0"/>
                  </a:solidFill>
                  <a:ln w="57150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" name="Oval 10"/>
                <p:cNvSpPr/>
                <p:nvPr/>
              </p:nvSpPr>
              <p:spPr>
                <a:xfrm>
                  <a:off x="5922981" y="2345813"/>
                  <a:ext cx="1143000" cy="850900"/>
                </a:xfrm>
                <a:prstGeom prst="ellipse">
                  <a:avLst/>
                </a:prstGeom>
                <a:solidFill>
                  <a:schemeClr val="accent5">
                    <a:lumMod val="50000"/>
                    <a:alpha val="50196"/>
                  </a:schemeClr>
                </a:solidFill>
                <a:ln w="0" cmpd="sng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533400" h="133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3038565" y="2420814"/>
                <a:ext cx="2011222" cy="1737860"/>
              </a:xfrm>
              <a:prstGeom prst="ellipse">
                <a:avLst/>
              </a:prstGeom>
              <a:solidFill>
                <a:srgbClr val="AF0000">
                  <a:alpha val="40000"/>
                </a:srgb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>
                <a:bevelT w="800100" h="1397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 rot="696971">
              <a:off x="2591381" y="2372900"/>
              <a:ext cx="1280160" cy="1005840"/>
            </a:xfrm>
            <a:prstGeom prst="ellipse">
              <a:avLst/>
            </a:prstGeom>
            <a:noFill/>
            <a:ln w="0" cmpd="sng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533400" h="133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20431342">
            <a:off x="7774707" y="2304688"/>
            <a:ext cx="2021188" cy="1804383"/>
            <a:chOff x="2528852" y="2021737"/>
            <a:chExt cx="2021188" cy="1804383"/>
          </a:xfrm>
        </p:grpSpPr>
        <p:grpSp>
          <p:nvGrpSpPr>
            <p:cNvPr id="15" name="Group 14"/>
            <p:cNvGrpSpPr/>
            <p:nvPr/>
          </p:nvGrpSpPr>
          <p:grpSpPr>
            <a:xfrm rot="696971">
              <a:off x="2528852" y="2021737"/>
              <a:ext cx="2021188" cy="1804383"/>
              <a:chOff x="3023344" y="2439742"/>
              <a:chExt cx="2021188" cy="1804383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023344" y="2506265"/>
                <a:ext cx="2011222" cy="1737860"/>
              </a:xfrm>
              <a:prstGeom prst="ellipse">
                <a:avLst/>
              </a:prstGeom>
              <a:solidFill>
                <a:srgbClr val="A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3141681" y="2932335"/>
                <a:ext cx="1143000" cy="850900"/>
                <a:chOff x="5922981" y="2345813"/>
                <a:chExt cx="1143000" cy="850900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6289254" y="2642075"/>
                  <a:ext cx="410454" cy="320001"/>
                  <a:chOff x="8270240" y="3020193"/>
                  <a:chExt cx="357673" cy="274320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8270240" y="3020193"/>
                    <a:ext cx="274320" cy="274320"/>
                  </a:xfrm>
                  <a:prstGeom prst="ellipse">
                    <a:avLst/>
                  </a:prstGeom>
                  <a:noFill/>
                  <a:ln w="57150">
                    <a:solidFill>
                      <a:srgbClr val="7030A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8468550" y="3037309"/>
                    <a:ext cx="159363" cy="156774"/>
                  </a:xfrm>
                  <a:prstGeom prst="ellipse">
                    <a:avLst/>
                  </a:prstGeom>
                  <a:solidFill>
                    <a:srgbClr val="7030A0"/>
                  </a:solidFill>
                  <a:ln w="57150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Oval 20"/>
                <p:cNvSpPr/>
                <p:nvPr/>
              </p:nvSpPr>
              <p:spPr>
                <a:xfrm rot="11352928">
                  <a:off x="5922981" y="2345813"/>
                  <a:ext cx="1143000" cy="850900"/>
                </a:xfrm>
                <a:prstGeom prst="ellipse">
                  <a:avLst/>
                </a:prstGeom>
                <a:solidFill>
                  <a:schemeClr val="accent5">
                    <a:lumMod val="50000"/>
                    <a:alpha val="50196"/>
                  </a:schemeClr>
                </a:solidFill>
                <a:ln w="0" cmpd="sng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533400" h="133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Oval 18"/>
              <p:cNvSpPr/>
              <p:nvPr/>
            </p:nvSpPr>
            <p:spPr>
              <a:xfrm>
                <a:off x="3033310" y="2439742"/>
                <a:ext cx="2011222" cy="1737860"/>
              </a:xfrm>
              <a:prstGeom prst="ellipse">
                <a:avLst/>
              </a:prstGeom>
              <a:solidFill>
                <a:srgbClr val="AF0000">
                  <a:alpha val="40000"/>
                </a:srgb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>
                <a:bevelT w="800100" h="1397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/>
            <p:cNvSpPr/>
            <p:nvPr/>
          </p:nvSpPr>
          <p:spPr>
            <a:xfrm rot="696971">
              <a:off x="2591381" y="2372900"/>
              <a:ext cx="1280160" cy="1005840"/>
            </a:xfrm>
            <a:prstGeom prst="ellipse">
              <a:avLst/>
            </a:prstGeom>
            <a:noFill/>
            <a:ln w="0" cmpd="sng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533400" h="133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3849385" y="2268967"/>
            <a:ext cx="639942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287082" y="2203686"/>
            <a:ext cx="639942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959314" y="2188330"/>
            <a:ext cx="639942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41401" y="2165326"/>
            <a:ext cx="543513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01902" y="2439711"/>
            <a:ext cx="543513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451606" y="2668676"/>
            <a:ext cx="543513" cy="38310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Callout 29"/>
          <p:cNvSpPr/>
          <p:nvPr/>
        </p:nvSpPr>
        <p:spPr>
          <a:xfrm>
            <a:off x="3570120" y="3336365"/>
            <a:ext cx="1714500" cy="1247689"/>
          </a:xfrm>
          <a:prstGeom prst="wedgeEllipseCallout">
            <a:avLst>
              <a:gd name="adj1" fmla="val -66018"/>
              <a:gd name="adj2" fmla="val -44914"/>
            </a:avLst>
          </a:prstGeom>
          <a:solidFill>
            <a:srgbClr val="DAC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Callout 30"/>
          <p:cNvSpPr/>
          <p:nvPr/>
        </p:nvSpPr>
        <p:spPr>
          <a:xfrm rot="10800000">
            <a:off x="5960864" y="3063322"/>
            <a:ext cx="1714500" cy="1305748"/>
          </a:xfrm>
          <a:prstGeom prst="wedgeEllipseCallout">
            <a:avLst>
              <a:gd name="adj1" fmla="val -64239"/>
              <a:gd name="adj2" fmla="val 15927"/>
            </a:avLst>
          </a:prstGeom>
          <a:solidFill>
            <a:srgbClr val="DAC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27024" y="374527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#^$&amp;@!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93411" y="3377521"/>
            <a:ext cx="14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en-US" dirty="0"/>
              <a:t>!#)*&amp;^%$#@@#$%^%$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1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Cell-Cell Communication in Malaria!!!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was recently established </a:t>
            </a:r>
            <a:r>
              <a:rPr lang="en-US" i="1" dirty="0" err="1"/>
              <a:t>Pf</a:t>
            </a:r>
            <a:r>
              <a:rPr lang="en-US" dirty="0" err="1"/>
              <a:t>iRBCs</a:t>
            </a:r>
            <a:r>
              <a:rPr lang="en-US" dirty="0"/>
              <a:t> communicate with one another via </a:t>
            </a:r>
            <a:r>
              <a:rPr lang="en-US" b="1" dirty="0"/>
              <a:t>exosome-like vesicles</a:t>
            </a:r>
            <a:r>
              <a:rPr lang="en-US" dirty="0"/>
              <a:t>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9093" r="8799" b="16383"/>
          <a:stretch/>
        </p:blipFill>
        <p:spPr bwMode="auto">
          <a:xfrm>
            <a:off x="3032827" y="1690688"/>
            <a:ext cx="5785709" cy="3232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10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Cell-Cell Communication in Malaria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51125" y="2775660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86852" y="2275889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38373" y="3154886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082638" y="1793578"/>
            <a:ext cx="2014297" cy="1820815"/>
            <a:chOff x="2530577" y="2004779"/>
            <a:chExt cx="2014297" cy="1820815"/>
          </a:xfrm>
        </p:grpSpPr>
        <p:grpSp>
          <p:nvGrpSpPr>
            <p:cNvPr id="9" name="Group 8"/>
            <p:cNvGrpSpPr/>
            <p:nvPr/>
          </p:nvGrpSpPr>
          <p:grpSpPr>
            <a:xfrm rot="696971">
              <a:off x="2530577" y="2004779"/>
              <a:ext cx="2014297" cy="1820815"/>
              <a:chOff x="3023344" y="2423309"/>
              <a:chExt cx="2014296" cy="182081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023344" y="2506265"/>
                <a:ext cx="2011222" cy="1737860"/>
              </a:xfrm>
              <a:prstGeom prst="ellipse">
                <a:avLst/>
              </a:prstGeom>
              <a:solidFill>
                <a:srgbClr val="A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141681" y="2932335"/>
                <a:ext cx="1143000" cy="850900"/>
                <a:chOff x="5922981" y="2345813"/>
                <a:chExt cx="1143000" cy="850900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6289254" y="2642075"/>
                  <a:ext cx="410454" cy="320001"/>
                  <a:chOff x="8270240" y="3020193"/>
                  <a:chExt cx="357673" cy="274320"/>
                </a:xfrm>
              </p:grpSpPr>
              <p:sp>
                <p:nvSpPr>
                  <p:cNvPr id="16" name="Oval 15"/>
                  <p:cNvSpPr/>
                  <p:nvPr/>
                </p:nvSpPr>
                <p:spPr>
                  <a:xfrm>
                    <a:off x="8270240" y="3020193"/>
                    <a:ext cx="274320" cy="274320"/>
                  </a:xfrm>
                  <a:prstGeom prst="ellipse">
                    <a:avLst/>
                  </a:prstGeom>
                  <a:noFill/>
                  <a:ln w="57150">
                    <a:solidFill>
                      <a:srgbClr val="7030A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8468550" y="3037309"/>
                    <a:ext cx="159363" cy="156774"/>
                  </a:xfrm>
                  <a:prstGeom prst="ellipse">
                    <a:avLst/>
                  </a:prstGeom>
                  <a:solidFill>
                    <a:srgbClr val="7030A0"/>
                  </a:solidFill>
                  <a:ln w="57150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5922981" y="2345813"/>
                  <a:ext cx="1143000" cy="850900"/>
                </a:xfrm>
                <a:prstGeom prst="ellipse">
                  <a:avLst/>
                </a:prstGeom>
                <a:solidFill>
                  <a:schemeClr val="accent5">
                    <a:lumMod val="50000"/>
                    <a:alpha val="50196"/>
                  </a:schemeClr>
                </a:solidFill>
                <a:ln w="0" cmpd="sng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533400" h="133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Oval 12"/>
              <p:cNvSpPr/>
              <p:nvPr/>
            </p:nvSpPr>
            <p:spPr>
              <a:xfrm>
                <a:off x="3026419" y="2423309"/>
                <a:ext cx="2011221" cy="1737861"/>
              </a:xfrm>
              <a:prstGeom prst="ellipse">
                <a:avLst/>
              </a:prstGeom>
              <a:solidFill>
                <a:srgbClr val="AF0000">
                  <a:alpha val="40000"/>
                </a:srgb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>
                <a:bevelT w="800100" h="1397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 rot="696971">
              <a:off x="2591381" y="2372900"/>
              <a:ext cx="1280160" cy="1005840"/>
            </a:xfrm>
            <a:prstGeom prst="ellipse">
              <a:avLst/>
            </a:prstGeom>
            <a:noFill/>
            <a:ln w="0" cmpd="sng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533400" h="133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20431342">
            <a:off x="7660622" y="1976028"/>
            <a:ext cx="2021188" cy="1804383"/>
            <a:chOff x="2528852" y="2021737"/>
            <a:chExt cx="2021188" cy="1804383"/>
          </a:xfrm>
        </p:grpSpPr>
        <p:grpSp>
          <p:nvGrpSpPr>
            <p:cNvPr id="19" name="Group 18"/>
            <p:cNvGrpSpPr/>
            <p:nvPr/>
          </p:nvGrpSpPr>
          <p:grpSpPr>
            <a:xfrm rot="696971">
              <a:off x="2528852" y="2021737"/>
              <a:ext cx="2021188" cy="1804383"/>
              <a:chOff x="3023344" y="2439742"/>
              <a:chExt cx="2021188" cy="180438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3023344" y="2506265"/>
                <a:ext cx="2011222" cy="1737860"/>
              </a:xfrm>
              <a:prstGeom prst="ellipse">
                <a:avLst/>
              </a:prstGeom>
              <a:solidFill>
                <a:srgbClr val="A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141681" y="2932335"/>
                <a:ext cx="1143000" cy="850900"/>
                <a:chOff x="5922981" y="2345813"/>
                <a:chExt cx="1143000" cy="85090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6289254" y="2642075"/>
                  <a:ext cx="410454" cy="320001"/>
                  <a:chOff x="8270240" y="3020193"/>
                  <a:chExt cx="357673" cy="274320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8270240" y="3020193"/>
                    <a:ext cx="274320" cy="274320"/>
                  </a:xfrm>
                  <a:prstGeom prst="ellipse">
                    <a:avLst/>
                  </a:prstGeom>
                  <a:noFill/>
                  <a:ln w="57150">
                    <a:solidFill>
                      <a:srgbClr val="7030A0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8468550" y="3037309"/>
                    <a:ext cx="159363" cy="156774"/>
                  </a:xfrm>
                  <a:prstGeom prst="ellipse">
                    <a:avLst/>
                  </a:prstGeom>
                  <a:solidFill>
                    <a:srgbClr val="7030A0"/>
                  </a:solidFill>
                  <a:ln w="57150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/>
                <p:cNvSpPr/>
                <p:nvPr/>
              </p:nvSpPr>
              <p:spPr>
                <a:xfrm rot="11352928">
                  <a:off x="5922981" y="2345813"/>
                  <a:ext cx="1143000" cy="850900"/>
                </a:xfrm>
                <a:prstGeom prst="ellipse">
                  <a:avLst/>
                </a:prstGeom>
                <a:solidFill>
                  <a:schemeClr val="accent5">
                    <a:lumMod val="50000"/>
                    <a:alpha val="50196"/>
                  </a:schemeClr>
                </a:solidFill>
                <a:ln w="0" cmpd="sng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533400" h="1333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Oval 22"/>
              <p:cNvSpPr/>
              <p:nvPr/>
            </p:nvSpPr>
            <p:spPr>
              <a:xfrm>
                <a:off x="3033310" y="2439742"/>
                <a:ext cx="2011222" cy="1737860"/>
              </a:xfrm>
              <a:prstGeom prst="ellipse">
                <a:avLst/>
              </a:prstGeom>
              <a:solidFill>
                <a:srgbClr val="AF0000">
                  <a:alpha val="40000"/>
                </a:srgb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perspectiveRelaxedModerately"/>
                <a:lightRig rig="balanced" dir="t">
                  <a:rot lat="0" lon="0" rev="6000000"/>
                </a:lightRig>
              </a:scene3d>
              <a:sp3d>
                <a:bevelT w="800100" h="139700"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/>
            <p:cNvSpPr/>
            <p:nvPr/>
          </p:nvSpPr>
          <p:spPr>
            <a:xfrm rot="696971">
              <a:off x="2591381" y="2372900"/>
              <a:ext cx="1280160" cy="1005840"/>
            </a:xfrm>
            <a:prstGeom prst="ellipse">
              <a:avLst/>
            </a:prstGeom>
            <a:noFill/>
            <a:ln w="0" cmpd="sng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533400" h="133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/>
          <p:cNvSpPr/>
          <p:nvPr/>
        </p:nvSpPr>
        <p:spPr>
          <a:xfrm>
            <a:off x="5337952" y="2549757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78886" y="2272750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987446" y="2804980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37756" y="2458317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616668" y="2684220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56239" y="2439776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64799" y="2972006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813232" y="2561425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838491" y="3152482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630352" y="2969602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347772" y="2890743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24808" y="2366877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36802" y="2350297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158211" y="2707863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783282" y="2364190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02416" y="3135942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34548" y="3152482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20767" y="2703393"/>
            <a:ext cx="182880" cy="182880"/>
          </a:xfrm>
          <a:prstGeom prst="ellipse">
            <a:avLst/>
          </a:prstGeom>
          <a:solidFill>
            <a:srgbClr val="FFA3A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4338184" y="2940807"/>
            <a:ext cx="3222587" cy="3754155"/>
            <a:chOff x="4322146" y="3079899"/>
            <a:chExt cx="3222587" cy="3754155"/>
          </a:xfrm>
        </p:grpSpPr>
        <p:sp>
          <p:nvSpPr>
            <p:cNvPr id="48" name="Oval 47"/>
            <p:cNvSpPr/>
            <p:nvPr/>
          </p:nvSpPr>
          <p:spPr>
            <a:xfrm>
              <a:off x="4322146" y="4597548"/>
              <a:ext cx="3222587" cy="2236506"/>
            </a:xfrm>
            <a:prstGeom prst="ellipse">
              <a:avLst/>
            </a:prstGeom>
            <a:solidFill>
              <a:srgbClr val="FFA3A3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 descr="http://www.godandscience.org/images/dna-helix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30530">
              <a:off x="4590471" y="5413074"/>
              <a:ext cx="680472" cy="51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://www.buzzle.com/images/diagrams/rna-structure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20095" r="13210" b="6819"/>
            <a:stretch/>
          </p:blipFill>
          <p:spPr bwMode="auto">
            <a:xfrm rot="1970937">
              <a:off x="5384576" y="5230025"/>
              <a:ext cx="741406" cy="65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https://upload.wikimedia.org/wikipedia/commons/9/93/Protein_RB1_PDB_1ad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565" y="5377710"/>
              <a:ext cx="1079185" cy="854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4711234" y="5008378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DNA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37526" y="473649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RNA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54864" y="5081491"/>
              <a:ext cx="95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proteins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4491964" y="3134011"/>
              <a:ext cx="1093290" cy="2074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804329" y="3114961"/>
              <a:ext cx="1458131" cy="1966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419212" y="628779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lipids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564451" y="3079899"/>
              <a:ext cx="274320" cy="27432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147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research questions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infected RBC derived vesicles affect the host cells?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  <p:pic>
        <p:nvPicPr>
          <p:cNvPr id="77" name="תמונה 76">
            <a:extLst>
              <a:ext uri="{FF2B5EF4-FFF2-40B4-BE49-F238E27FC236}">
                <a16:creationId xmlns:a16="http://schemas.microsoft.com/office/drawing/2014/main" id="{5DDDEF00-E52F-4D75-AFA7-42B9B53A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01" y="4739464"/>
            <a:ext cx="7925487" cy="2017951"/>
          </a:xfrm>
          <a:prstGeom prst="rect">
            <a:avLst/>
          </a:prstGeom>
        </p:spPr>
      </p:pic>
      <p:pic>
        <p:nvPicPr>
          <p:cNvPr id="1026" name="Picture 2" descr="Image result for human silhouette">
            <a:extLst>
              <a:ext uri="{FF2B5EF4-FFF2-40B4-BE49-F238E27FC236}">
                <a16:creationId xmlns:a16="http://schemas.microsoft.com/office/drawing/2014/main" id="{0776D6E0-1403-4A7B-A1EB-4D5FFF4F9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7" r="30882"/>
          <a:stretch/>
        </p:blipFill>
        <p:spPr bwMode="auto">
          <a:xfrm>
            <a:off x="3277851" y="2439433"/>
            <a:ext cx="1097202" cy="26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squito silhouette">
            <a:extLst>
              <a:ext uri="{FF2B5EF4-FFF2-40B4-BE49-F238E27FC236}">
                <a16:creationId xmlns:a16="http://schemas.microsoft.com/office/drawing/2014/main" id="{EC483CF8-CC63-4208-AEF5-307907A48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5550" r="21798" b="4339"/>
          <a:stretch/>
        </p:blipFill>
        <p:spPr bwMode="auto">
          <a:xfrm>
            <a:off x="6789446" y="2572196"/>
            <a:ext cx="2149960" cy="24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חץ: למעלה 78">
            <a:extLst>
              <a:ext uri="{FF2B5EF4-FFF2-40B4-BE49-F238E27FC236}">
                <a16:creationId xmlns:a16="http://schemas.microsoft.com/office/drawing/2014/main" id="{CBCA80F5-4F63-44A8-A52E-8DB3835601BE}"/>
              </a:ext>
            </a:extLst>
          </p:cNvPr>
          <p:cNvSpPr/>
          <p:nvPr/>
        </p:nvSpPr>
        <p:spPr>
          <a:xfrm rot="1795656">
            <a:off x="6268276" y="3648095"/>
            <a:ext cx="421075" cy="1469442"/>
          </a:xfrm>
          <a:prstGeom prst="upArrow">
            <a:avLst>
              <a:gd name="adj1" fmla="val 38785"/>
              <a:gd name="adj2" fmla="val 8925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2" name="חץ: למעלה 81">
            <a:extLst>
              <a:ext uri="{FF2B5EF4-FFF2-40B4-BE49-F238E27FC236}">
                <a16:creationId xmlns:a16="http://schemas.microsoft.com/office/drawing/2014/main" id="{D1AEEA49-4766-4868-93D2-E7B89D4F6678}"/>
              </a:ext>
            </a:extLst>
          </p:cNvPr>
          <p:cNvSpPr/>
          <p:nvPr/>
        </p:nvSpPr>
        <p:spPr>
          <a:xfrm rot="20060453">
            <a:off x="4781507" y="3636450"/>
            <a:ext cx="421075" cy="1469442"/>
          </a:xfrm>
          <a:prstGeom prst="upArrow">
            <a:avLst>
              <a:gd name="adj1" fmla="val 38785"/>
              <a:gd name="adj2" fmla="val 8925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00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research questions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infected RBC derived vesicles affect the host cells?</a:t>
            </a:r>
          </a:p>
          <a:p>
            <a:endParaRPr lang="en-US" dirty="0"/>
          </a:p>
          <a:p>
            <a:r>
              <a:rPr lang="en-US" dirty="0" err="1"/>
              <a:t>Phospho</a:t>
            </a:r>
            <a:r>
              <a:rPr lang="en-US" dirty="0"/>
              <a:t>-proteomics analysis of host THP1 cells (monocyte cell line) revealed unique phosphorylation patterns</a:t>
            </a:r>
          </a:p>
          <a:p>
            <a:endParaRPr lang="en-US" dirty="0"/>
          </a:p>
          <a:p>
            <a:r>
              <a:rPr lang="en-US" dirty="0"/>
              <a:t>Study MAPK pathway in this context.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Unique skills and expertise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Plasmodium culturing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Routine cultures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Growth assays </a:t>
            </a:r>
          </a:p>
          <a:p>
            <a:r>
              <a:rPr lang="en-US" dirty="0"/>
              <a:t>Biochemistry and molecular assays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RNA, DNA, Protein work</a:t>
            </a:r>
          </a:p>
          <a:p>
            <a:r>
              <a:rPr lang="en-US" b="1" dirty="0"/>
              <a:t>Isolation and characterization of extracellular vesicles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 err="1"/>
              <a:t>Optiprep</a:t>
            </a:r>
            <a:r>
              <a:rPr lang="en-US" sz="2000" dirty="0"/>
              <a:t> / ultracentrifugation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AFM, TEM, </a:t>
            </a:r>
            <a:r>
              <a:rPr lang="en-US" sz="2000" dirty="0" err="1"/>
              <a:t>nanosight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Vesicle staining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Uptake assays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Vesicle cargo analysis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2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Israel </a:t>
            </a:r>
          </a:p>
        </p:txBody>
      </p:sp>
      <p:pic>
        <p:nvPicPr>
          <p:cNvPr id="1026" name="Picture 2" descr="http://media.istockphoto.com/illustrations/israel-in-red-on-full-globe-isolated-on-white-illustration-id652460390?k=6&amp;m=652460390&amp;s=612x612&amp;w=0&amp;h=fLkE9YAfK302WzNIZfRPC_f6i5k-OcMO-uDnId8WjqQ=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74" y="1452996"/>
            <a:ext cx="4723966" cy="47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Difficulties in our local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Malaria was eradicated from Israel in 1962- No mosquito model available</a:t>
            </a:r>
          </a:p>
          <a:p>
            <a:endParaRPr lang="en-US" dirty="0"/>
          </a:p>
          <a:p>
            <a:r>
              <a:rPr lang="en-US" dirty="0"/>
              <a:t>Only few samples from affected individuals are available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08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254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805" r="7682" b="37956"/>
          <a:stretch/>
        </p:blipFill>
        <p:spPr>
          <a:xfrm>
            <a:off x="0" y="2063939"/>
            <a:ext cx="12192000" cy="28407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823893"/>
            <a:ext cx="12192000" cy="1077218"/>
          </a:xfrm>
          <a:prstGeom prst="rect">
            <a:avLst/>
          </a:prstGeom>
          <a:solidFill>
            <a:srgbClr val="E236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Travel fellowship for students that will </a:t>
            </a:r>
            <a:r>
              <a:rPr lang="en-US" sz="3200" b="1" u="sng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fully cover </a:t>
            </a:r>
            <a:r>
              <a:rPr lang="en-US" sz="3200" b="1" dirty="0">
                <a:solidFill>
                  <a:srgbClr val="222222"/>
                </a:solidFill>
                <a:latin typeface="Calibri" panose="020F0502020204030204" pitchFamily="34" charset="0"/>
              </a:rPr>
              <a:t>the travel and accommodation of African students are available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09448"/>
            <a:ext cx="12192000" cy="1354491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Invitation!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13102" t="21710" r="12053" b="31330"/>
          <a:stretch/>
        </p:blipFill>
        <p:spPr>
          <a:xfrm>
            <a:off x="3291289" y="1967185"/>
            <a:ext cx="5306959" cy="23578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93658" y="6550223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1400" dirty="0">
                <a:effectLst/>
              </a:rPr>
              <a:t>© 2011 </a:t>
            </a:r>
            <a:r>
              <a:rPr lang="he-IL" sz="1400" strike="noStrike" dirty="0">
                <a:effectLst/>
              </a:rPr>
              <a:t>ערברית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 rot="1896542">
            <a:off x="1052591" y="4793381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Thank you!</a:t>
            </a:r>
          </a:p>
        </p:txBody>
      </p:sp>
      <p:sp>
        <p:nvSpPr>
          <p:cNvPr id="6" name="TextBox 5"/>
          <p:cNvSpPr txBox="1"/>
          <p:nvPr/>
        </p:nvSpPr>
        <p:spPr>
          <a:xfrm rot="20546597">
            <a:off x="5457777" y="5362642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Asante!</a:t>
            </a:r>
          </a:p>
        </p:txBody>
      </p:sp>
      <p:sp>
        <p:nvSpPr>
          <p:cNvPr id="8" name="TextBox 7"/>
          <p:cNvSpPr txBox="1"/>
          <p:nvPr/>
        </p:nvSpPr>
        <p:spPr>
          <a:xfrm rot="1822100">
            <a:off x="9033671" y="4854143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Merci!</a:t>
            </a:r>
          </a:p>
        </p:txBody>
      </p:sp>
      <p:sp>
        <p:nvSpPr>
          <p:cNvPr id="9" name="TextBox 8"/>
          <p:cNvSpPr txBox="1"/>
          <p:nvPr/>
        </p:nvSpPr>
        <p:spPr>
          <a:xfrm rot="20361073">
            <a:off x="9348419" y="932047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Thank you!</a:t>
            </a:r>
          </a:p>
        </p:txBody>
      </p:sp>
      <p:sp>
        <p:nvSpPr>
          <p:cNvPr id="10" name="TextBox 9"/>
          <p:cNvSpPr txBox="1"/>
          <p:nvPr/>
        </p:nvSpPr>
        <p:spPr>
          <a:xfrm rot="19857880">
            <a:off x="746321" y="1349877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Merci!</a:t>
            </a:r>
          </a:p>
        </p:txBody>
      </p:sp>
      <p:sp>
        <p:nvSpPr>
          <p:cNvPr id="11" name="TextBox 10"/>
          <p:cNvSpPr txBox="1"/>
          <p:nvPr/>
        </p:nvSpPr>
        <p:spPr>
          <a:xfrm rot="1766972">
            <a:off x="5042284" y="601236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 JULIAN" panose="02000000000000000000" pitchFamily="2" charset="0"/>
              </a:rPr>
              <a:t>Asante!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6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Israel</a:t>
            </a:r>
          </a:p>
          <a:p>
            <a:r>
              <a:rPr lang="en-US" b="1" dirty="0"/>
              <a:t>Weizmann institute of science </a:t>
            </a:r>
          </a:p>
          <a:p>
            <a:pPr marL="0" indent="0">
              <a:buNone/>
            </a:pPr>
            <a:r>
              <a:rPr lang="en-US" dirty="0"/>
              <a:t>   Established in 1934 by Chaim Weizmann  </a:t>
            </a:r>
          </a:p>
        </p:txBody>
      </p:sp>
      <p:pic>
        <p:nvPicPr>
          <p:cNvPr id="2050" name="Picture 2" descr="http://www.weizmann.ac.il/pages/sites/default/files/uploads/About/about_landing_gene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00" y="1527079"/>
            <a:ext cx="37719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licdn.com/media/AAEAAQAAAAAAAAI3AAAAJDZiZjczOWE5LWJjZjMtNGM2YS1iODdjLTI4ZmY0M2MzOTZkY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051205"/>
            <a:ext cx="6757101" cy="22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Israel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Weizmann institute of science</a:t>
            </a:r>
          </a:p>
          <a:p>
            <a:r>
              <a:rPr lang="en-US" b="1" dirty="0"/>
              <a:t>The laboratory of Dr. </a:t>
            </a:r>
            <a:r>
              <a:rPr lang="en-US" b="1" dirty="0" err="1"/>
              <a:t>Neta</a:t>
            </a:r>
            <a:r>
              <a:rPr lang="en-US" b="1" dirty="0"/>
              <a:t> </a:t>
            </a:r>
            <a:r>
              <a:rPr lang="en-US" b="1" dirty="0" err="1"/>
              <a:t>Regev</a:t>
            </a:r>
            <a:r>
              <a:rPr lang="en-US" b="1" dirty="0"/>
              <a:t> </a:t>
            </a:r>
            <a:r>
              <a:rPr lang="en-US" b="1" dirty="0" err="1"/>
              <a:t>Rudzki</a:t>
            </a:r>
            <a:r>
              <a:rPr lang="en-US" b="1" dirty="0"/>
              <a:t>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r="8634"/>
          <a:stretch/>
        </p:blipFill>
        <p:spPr>
          <a:xfrm>
            <a:off x="5765533" y="2545502"/>
            <a:ext cx="6426467" cy="43124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36914" y="2846136"/>
            <a:ext cx="695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Neta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11284" y="2651845"/>
            <a:ext cx="619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Yifat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18728" y="2661470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Maria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30684" y="4518233"/>
            <a:ext cx="85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Sharon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67994" y="4518233"/>
            <a:ext cx="71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Paula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1058" y="4332419"/>
            <a:ext cx="695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Einav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99184" y="2476804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Gilad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28630" y="444515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Anna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8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study </a:t>
            </a:r>
            <a:r>
              <a:rPr lang="en-US" b="1" dirty="0"/>
              <a:t>cell-cell communication </a:t>
            </a:r>
            <a:r>
              <a:rPr lang="en-US" dirty="0"/>
              <a:t>in the </a:t>
            </a:r>
            <a:r>
              <a:rPr lang="en-US" b="1" dirty="0"/>
              <a:t>malaria</a:t>
            </a:r>
            <a:r>
              <a:rPr lang="en-US" dirty="0"/>
              <a:t> parasite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Malaria Disease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93258" cy="4351338"/>
          </a:xfrm>
        </p:spPr>
        <p:txBody>
          <a:bodyPr>
            <a:normAutofit/>
          </a:bodyPr>
          <a:lstStyle/>
          <a:p>
            <a:r>
              <a:rPr lang="en-US" dirty="0"/>
              <a:t>One of the most severe health problems worldwide</a:t>
            </a:r>
          </a:p>
          <a:p>
            <a:endParaRPr lang="en-US" dirty="0"/>
          </a:p>
          <a:p>
            <a:r>
              <a:rPr lang="en-US" dirty="0"/>
              <a:t>Affects 3.2 billion people each year</a:t>
            </a:r>
          </a:p>
          <a:p>
            <a:endParaRPr lang="en-US" dirty="0"/>
          </a:p>
          <a:p>
            <a:r>
              <a:rPr lang="en-US" dirty="0"/>
              <a:t>A leading cause of death and disease - 438,000 deaths annually</a:t>
            </a:r>
          </a:p>
          <a:p>
            <a:endParaRPr lang="en-US" dirty="0"/>
          </a:p>
          <a:p>
            <a:r>
              <a:rPr lang="en-US" dirty="0"/>
              <a:t>Most affected groups: young children and pregnant women </a:t>
            </a:r>
          </a:p>
          <a:p>
            <a:endParaRPr lang="en-US" dirty="0"/>
          </a:p>
        </p:txBody>
      </p:sp>
      <p:pic>
        <p:nvPicPr>
          <p:cNvPr id="4" name="Picture 2" descr="http://www.unrefugees.org.au/media/115484/img_88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120" y="4647831"/>
            <a:ext cx="2922839" cy="194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412088" y="6596390"/>
            <a:ext cx="23358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UNHCR Photo Gallery, </a:t>
            </a:r>
            <a:r>
              <a:rPr lang="en-US" sz="1100" dirty="0" err="1"/>
              <a:t>Dadaab</a:t>
            </a:r>
            <a:r>
              <a:rPr lang="en-US" sz="1100" dirty="0"/>
              <a:t>, Kenya</a:t>
            </a:r>
            <a:endParaRPr lang="en-US" sz="1100" i="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Malaria Disease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mosquito-borne disease</a:t>
            </a:r>
          </a:p>
          <a:p>
            <a:endParaRPr lang="en-US" dirty="0"/>
          </a:p>
          <a:p>
            <a:r>
              <a:rPr lang="en-US" dirty="0"/>
              <a:t>Caused by the protozoan </a:t>
            </a:r>
            <a:r>
              <a:rPr lang="en-US" b="1" dirty="0"/>
              <a:t>parasite</a:t>
            </a:r>
            <a:r>
              <a:rPr lang="en-US" dirty="0"/>
              <a:t> of the genus </a:t>
            </a:r>
            <a:r>
              <a:rPr lang="en-US" b="1" i="1" dirty="0"/>
              <a:t>Plasmodium</a:t>
            </a:r>
          </a:p>
          <a:p>
            <a:endParaRPr lang="en-US" dirty="0"/>
          </a:p>
          <a:p>
            <a:r>
              <a:rPr lang="en-US" dirty="0"/>
              <a:t>Occurs mostly in tropical and subtropical areas of the world</a:t>
            </a:r>
          </a:p>
          <a:p>
            <a:endParaRPr lang="en-US" dirty="0"/>
          </a:p>
        </p:txBody>
      </p:sp>
      <p:pic>
        <p:nvPicPr>
          <p:cNvPr id="4" name="Picture 6" descr="http://www.abolishpestcontrol.com/pics/mosquit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126">
            <a:off x="4635653" y="1484215"/>
            <a:ext cx="1330205" cy="9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p of Malaria endemic areas in the worl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77" y="4510007"/>
            <a:ext cx="3317486" cy="19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Malaria Disease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 effective vaccine available</a:t>
            </a:r>
          </a:p>
          <a:p>
            <a:endParaRPr lang="en-US" dirty="0"/>
          </a:p>
          <a:p>
            <a:r>
              <a:rPr lang="en-US" dirty="0"/>
              <a:t>Increasing levels of resistant strains- new drugs needed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Basic research is essential to understand the biology of the parasite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3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Plasmodium falciparum (</a:t>
            </a:r>
            <a:r>
              <a:rPr lang="en-US" i="1" dirty="0"/>
              <a:t>Pf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7102" cy="4351338"/>
          </a:xfrm>
        </p:spPr>
        <p:txBody>
          <a:bodyPr/>
          <a:lstStyle/>
          <a:p>
            <a:r>
              <a:rPr lang="en-US" dirty="0"/>
              <a:t>Complex life cycle - shifts between the mosquito vector and the human host</a:t>
            </a:r>
          </a:p>
          <a:p>
            <a:endParaRPr lang="en-US" dirty="0"/>
          </a:p>
          <a:p>
            <a:r>
              <a:rPr lang="en-US" dirty="0"/>
              <a:t>We grow the parasites in human red blood cells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222"/>
          <a:stretch/>
        </p:blipFill>
        <p:spPr>
          <a:xfrm>
            <a:off x="5998334" y="2123026"/>
            <a:ext cx="5853656" cy="4188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2104" y="6289541"/>
            <a:ext cx="4432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100" dirty="0" err="1"/>
              <a:t>Bousema</a:t>
            </a:r>
            <a:r>
              <a:rPr lang="en-US" sz="1100" dirty="0"/>
              <a:t> &amp; </a:t>
            </a:r>
            <a:r>
              <a:rPr lang="en-US" sz="1100" dirty="0" err="1"/>
              <a:t>Drakeley</a:t>
            </a:r>
            <a:r>
              <a:rPr lang="en-US" sz="1100" dirty="0"/>
              <a:t>, </a:t>
            </a:r>
            <a:r>
              <a:rPr lang="en-US" sz="1100" dirty="0" err="1"/>
              <a:t>Clin</a:t>
            </a:r>
            <a:r>
              <a:rPr lang="en-US" sz="1100" dirty="0"/>
              <a:t>. </a:t>
            </a:r>
            <a:r>
              <a:rPr lang="en-US" sz="1100" dirty="0" err="1"/>
              <a:t>Microbiol</a:t>
            </a:r>
            <a:r>
              <a:rPr lang="en-US" sz="1100" dirty="0"/>
              <a:t>, 2011</a:t>
            </a:r>
            <a:endParaRPr lang="en-US" sz="1100" b="0" i="0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" y="6368885"/>
            <a:ext cx="1616200" cy="3885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18872" y="4071486"/>
            <a:ext cx="1655545" cy="126091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519</Words>
  <Application>Microsoft Office PowerPoint</Application>
  <PresentationFormat>מסך רחב</PresentationFormat>
  <Paragraphs>155</Paragraphs>
  <Slides>23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30" baseType="lpstr">
      <vt:lpstr>AR JULIAN</vt:lpstr>
      <vt:lpstr>Arial</vt:lpstr>
      <vt:lpstr>Calibri</vt:lpstr>
      <vt:lpstr>Calibri Light</vt:lpstr>
      <vt:lpstr>Tahoma</vt:lpstr>
      <vt:lpstr>Wingdings</vt:lpstr>
      <vt:lpstr>Office Theme</vt:lpstr>
      <vt:lpstr>Cell-cell communication in the malaria parasite</vt:lpstr>
      <vt:lpstr>Where?</vt:lpstr>
      <vt:lpstr>Where?</vt:lpstr>
      <vt:lpstr>Where?</vt:lpstr>
      <vt:lpstr>What?</vt:lpstr>
      <vt:lpstr>Malaria Disease </vt:lpstr>
      <vt:lpstr>Malaria Disease </vt:lpstr>
      <vt:lpstr>Malaria Disease </vt:lpstr>
      <vt:lpstr>Plasmodium falciparum (Pf)</vt:lpstr>
      <vt:lpstr>Pf blood stage in-vitro system</vt:lpstr>
      <vt:lpstr>Plasmodium falciparum blood stage</vt:lpstr>
      <vt:lpstr>Cell-cell communication </vt:lpstr>
      <vt:lpstr>Extracellular vesicles</vt:lpstr>
      <vt:lpstr>Cell-Cell Communication in Malaria? </vt:lpstr>
      <vt:lpstr>Cell-Cell Communication in Malaria!!! </vt:lpstr>
      <vt:lpstr>Cell-Cell Communication in Malaria </vt:lpstr>
      <vt:lpstr>Main research questions </vt:lpstr>
      <vt:lpstr>Main research questions </vt:lpstr>
      <vt:lpstr>Unique skills and expertise</vt:lpstr>
      <vt:lpstr>Difficulties in our local area</vt:lpstr>
      <vt:lpstr>Questions?</vt:lpstr>
      <vt:lpstr>Invitation! 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rivkin</dc:creator>
  <cp:lastModifiedBy>Shani</cp:lastModifiedBy>
  <cp:revision>29</cp:revision>
  <dcterms:created xsi:type="dcterms:W3CDTF">2017-07-04T18:50:31Z</dcterms:created>
  <dcterms:modified xsi:type="dcterms:W3CDTF">2017-07-24T18:55:56Z</dcterms:modified>
</cp:coreProperties>
</file>